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6" r:id="rId5"/>
    <p:sldId id="259" r:id="rId6"/>
    <p:sldId id="267" r:id="rId7"/>
    <p:sldId id="260" r:id="rId8"/>
    <p:sldId id="268" r:id="rId9"/>
    <p:sldId id="261" r:id="rId10"/>
    <p:sldId id="262" r:id="rId11"/>
    <p:sldId id="263" r:id="rId12"/>
    <p:sldId id="264" r:id="rId13"/>
    <p:sldId id="265" r:id="rId14"/>
  </p:sldIdLst>
  <p:sldSz cx="14630400" cy="8229600"/>
  <p:notesSz cx="8229600" cy="146304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" panose="020B0604020202020204" charset="0"/>
      <p:regular r:id="rId20"/>
    </p:embeddedFont>
    <p:embeddedFont>
      <p:font typeface="Roboto Slab" panose="020B060402020202020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7" d="100"/>
          <a:sy n="87" d="100"/>
        </p:scale>
        <p:origin x="90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0855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98953"/>
            <a:ext cx="7556421" cy="14404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00000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🔍</a:t>
            </a: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AtliQ Mart Promotion Performance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8795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Diwali 2023 &amp; Sankranti 2024 Campaign Review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97586"/>
            <a:ext cx="3217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Presented by: Rohanur Rahman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11563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Date: [May 14 2025]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541159E-B61D-41AD-B484-F8C47FA53ACF}"/>
              </a:ext>
            </a:extLst>
          </p:cNvPr>
          <p:cNvSpPr/>
          <p:nvPr/>
        </p:nvSpPr>
        <p:spPr>
          <a:xfrm>
            <a:off x="11891939" y="7620196"/>
            <a:ext cx="2654710" cy="517756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9306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Promotion-Type x Category Correlation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507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25286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Combo1 Packs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01906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Dominated under Cashback promotions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383559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15309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Grocery Staples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Responded well to 33% OFF &amp; BOGOF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041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Home Appliances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Most benefited from BOGOF offers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793790" y="660523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4" name="Text 11"/>
          <p:cNvSpPr/>
          <p:nvPr/>
        </p:nvSpPr>
        <p:spPr>
          <a:xfrm>
            <a:off x="1530906" y="6683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Takeaway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717351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Match promotions to category responsiveness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Executive Summary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Worked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₹500 Cashback &amp; BOGOF led returns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Combo packs, grocery staples performed well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Strong city performance: Bengaluru, Chennai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What Didn't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 % discounts hurt margins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Some SKUs underperformed despite promos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395115-8FBF-40E6-A1AA-930275EDFAAB}"/>
              </a:ext>
            </a:extLst>
          </p:cNvPr>
          <p:cNvSpPr/>
          <p:nvPr/>
        </p:nvSpPr>
        <p:spPr>
          <a:xfrm>
            <a:off x="11891939" y="7620196"/>
            <a:ext cx="2654710" cy="517756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7113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Recommendations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20077"/>
            <a:ext cx="170021" cy="853321"/>
          </a:xfrm>
          <a:prstGeom prst="roundRect">
            <a:avLst>
              <a:gd name="adj" fmla="val 20012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303973" y="25200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Campaign Focus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010495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Cashback &amp; BOGOF on high-demand SKUs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600212"/>
            <a:ext cx="170021" cy="1352312"/>
          </a:xfrm>
          <a:prstGeom prst="roundRect">
            <a:avLst>
              <a:gd name="adj" fmla="val 20012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1644134" y="36002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Store Strategy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090630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Replicate successful Mysuru, Chennai model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644134" y="458962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Review underperforming stores like STMLR-0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1474232" y="5179338"/>
            <a:ext cx="170021" cy="1352312"/>
          </a:xfrm>
          <a:prstGeom prst="roundRect">
            <a:avLst>
              <a:gd name="adj" fmla="val 20012"/>
            </a:avLst>
          </a:prstGeom>
          <a:solidFill>
            <a:srgbClr val="3F4652"/>
          </a:solidFill>
          <a:ln/>
        </p:spPr>
      </p:sp>
      <p:sp>
        <p:nvSpPr>
          <p:cNvPr id="12" name="Text 9"/>
          <p:cNvSpPr/>
          <p:nvPr/>
        </p:nvSpPr>
        <p:spPr>
          <a:xfrm>
            <a:off x="1984415" y="517933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Product Strategy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1984415" y="566975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Discontinue or redesign poor performers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1984415" y="6168747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winners via value offers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468354" y="3870973"/>
            <a:ext cx="6323106" cy="10150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70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 You</a:t>
            </a:r>
            <a:endParaRPr lang="en-US" sz="7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0661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555558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7823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Objective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272790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campaign effectiveness to guide future promotions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089321"/>
            <a:ext cx="7556421" cy="2633543"/>
          </a:xfrm>
          <a:prstGeom prst="roundRect">
            <a:avLst>
              <a:gd name="adj" fmla="val 1292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1020604" y="4316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Scope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0604" y="48065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Store-level performance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0604" y="5248751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Promotion-type effectiveness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020604" y="5690949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Product &amp; category insights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20604" y="613314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Executive ad-hoc analysis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0195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Datasets Used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Sales Events (fact_events)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Promotion Details (dim_campaigns)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Product Metadata (dim_products)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Store Locations (dim_stores)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35777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Metrics Derived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Incremental Revenue (IR)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Incremental Sold Units (ISU)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04324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% Increase in Sales Units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54854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Revenue Per Unit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B0239F-767B-468B-9D90-93BE41F5059C}"/>
              </a:ext>
            </a:extLst>
          </p:cNvPr>
          <p:cNvSpPr/>
          <p:nvPr/>
        </p:nvSpPr>
        <p:spPr>
          <a:xfrm>
            <a:off x="11891939" y="7620196"/>
            <a:ext cx="2654710" cy="517756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8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D5BF64-9212-4460-AEFA-4DE9887B3A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4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09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73712"/>
            <a:ext cx="72887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Store Performance Insights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2265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5" name="Text 2"/>
          <p:cNvSpPr/>
          <p:nvPr/>
        </p:nvSpPr>
        <p:spPr>
          <a:xfrm>
            <a:off x="1530906" y="32005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Top 10 Stores by IR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9093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Highest IR approx ₹6.4M at STMYS-1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713803" y="312265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8" name="Text 5"/>
          <p:cNvSpPr/>
          <p:nvPr/>
        </p:nvSpPr>
        <p:spPr>
          <a:xfrm>
            <a:off x="5450919" y="3200519"/>
            <a:ext cx="28994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Bottom 10 Stores by ISU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50919" y="4045268"/>
            <a:ext cx="28994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Lowest ISU around 2.0K units at STMLR-0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2470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F4652"/>
          </a:solidFill>
          <a:ln/>
        </p:spPr>
      </p:sp>
      <p:sp>
        <p:nvSpPr>
          <p:cNvPr id="11" name="Text 8"/>
          <p:cNvSpPr/>
          <p:nvPr/>
        </p:nvSpPr>
        <p:spPr>
          <a:xfrm>
            <a:off x="1530906" y="53025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City-Level Trends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530906" y="5792986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Bengaluru, Chennai, Mysuru led sales during Sankranti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F91ECE-3E80-4B8C-854F-36012A889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7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124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7924"/>
            <a:ext cx="80235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Promotion Type Effectiveness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13678"/>
            <a:ext cx="38114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Top by Incremental Revenue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9482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₹500 Cashback: ₹103M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702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BOGOF: ₹69M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713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Bottom by ISU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29482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25% OFF: Negative ISU -5717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73702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50% OFF: ISU 6931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37136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Discount vs Value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4294823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Value-based promotions outperform percent discounts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522470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Cashback offers best IR-ISU balance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17BD0C-4142-4A75-9F64-D2583506505C}"/>
              </a:ext>
            </a:extLst>
          </p:cNvPr>
          <p:cNvSpPr/>
          <p:nvPr/>
        </p:nvSpPr>
        <p:spPr>
          <a:xfrm>
            <a:off x="11891939" y="7620196"/>
            <a:ext cx="2654710" cy="517756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044AF2-2852-401C-A405-3ED5AEEC25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583905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925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1250"/>
            <a:ext cx="76010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Product &amp; Category Analysis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57005"/>
            <a:ext cx="29019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Top Categories by ISU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381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Grocery &amp; Staples ~119K units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8034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Combo Packs ~41K units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2928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Top Products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2928" y="42381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Atliq Sunflower Oil (1L): 43K units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2928" y="468034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Atliq LED Bulb: ₹7.6M incremental revenue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2067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Underperformers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2067" y="423814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Atliq Scrub Sponge: Negative IR &amp; ISU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2067" y="5043249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Fusion Container Set: Low sales, high price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A58B78C-8B40-4F2B-9DD7-5D11E6679CEA}"/>
              </a:ext>
            </a:extLst>
          </p:cNvPr>
          <p:cNvSpPr/>
          <p:nvPr/>
        </p:nvSpPr>
        <p:spPr>
          <a:xfrm>
            <a:off x="11891939" y="7620196"/>
            <a:ext cx="2654710" cy="517756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357</Words>
  <Application>Microsoft Office PowerPoint</Application>
  <PresentationFormat>Custom</PresentationFormat>
  <Paragraphs>87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Roboto Slab</vt:lpstr>
      <vt:lpstr>Roboto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Rohan Rahman</cp:lastModifiedBy>
  <cp:revision>2</cp:revision>
  <dcterms:created xsi:type="dcterms:W3CDTF">2025-05-14T13:57:01Z</dcterms:created>
  <dcterms:modified xsi:type="dcterms:W3CDTF">2025-05-14T14:07:00Z</dcterms:modified>
</cp:coreProperties>
</file>